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66" r:id="rId5"/>
    <p:sldId id="267" r:id="rId6"/>
    <p:sldId id="269" r:id="rId7"/>
    <p:sldId id="270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25E5076-3810-47DD-B79F-674D7AD40C01}" styleName="Темный стиль 1 — акцент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2A4E76-5E8C-4B16-8705-DC3282CFA769}" type="datetimeFigureOut">
              <a:rPr lang="ru-RU" smtClean="0"/>
              <a:t>28.09.2021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E04AF5-7BFE-42F4-A411-BA03FDD955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72741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59185-99AE-4055-BAE7-FFDE269C0DAF}" type="datetime1">
              <a:rPr lang="en-US" smtClean="0"/>
              <a:t>9/28/2021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06040-87B4-4571-BA6E-87F210155477}" type="datetime1">
              <a:rPr lang="en-US" smtClean="0"/>
              <a:t>9/28/2021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1C635-86F4-49E9-AF5B-BF086E3C0A0E}" type="datetime1">
              <a:rPr lang="en-US" smtClean="0"/>
              <a:t>9/28/2021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5B4CD-E22A-4A7A-B9EE-11D9EFF5470E}" type="datetime1">
              <a:rPr lang="en-US" smtClean="0"/>
              <a:t>9/28/2021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F21E7-362F-41CE-A134-630379FB3105}" type="datetime1">
              <a:rPr lang="en-US" smtClean="0"/>
              <a:t>9/28/2021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D92C-6117-4929-AE8C-0B3FCD1E6799}" type="datetime1">
              <a:rPr lang="en-US" smtClean="0"/>
              <a:t>9/28/2021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D9467-1A50-4D2C-B1FF-A60B42CF92C4}" type="datetime1">
              <a:rPr lang="en-US" smtClean="0"/>
              <a:t>9/28/2021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5ABF7-E77B-4068-8796-EE03A7F9313C}" type="datetime1">
              <a:rPr lang="en-US" smtClean="0"/>
              <a:t>9/28/2021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E8297-09E4-4777-A268-F0164FB4B2AA}" type="datetime1">
              <a:rPr lang="en-US" smtClean="0"/>
              <a:t>9/28/2021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0ED6E426-1B38-4DCC-943D-74BAD4E6803B}" type="datetime1">
              <a:rPr lang="en-US" smtClean="0"/>
              <a:t>9/28/2021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E5789-7767-4218-A6F5-78BAC2A7D00E}" type="datetime1">
              <a:rPr lang="en-US" smtClean="0"/>
              <a:t>9/28/2021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AC936EC4-7F6B-45B4-BBB0-109B6137F377}" type="datetime1">
              <a:rPr lang="en-US" smtClean="0"/>
              <a:t>9/28/2021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42229" y="2264499"/>
            <a:ext cx="9961303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ВЕБОМЕТРИЧН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ИЙ</a:t>
            </a:r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РЕЙТИНГ КАФЕДР</a:t>
            </a:r>
          </a:p>
          <a:p>
            <a:pPr algn="ctr"/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ХАРКІВСЬКОГО НАЦІОНАЛЬНОГО УНІВЕРСИТЕТУ РАДІОЕЛЕКТРОНІКИ</a:t>
            </a:r>
          </a:p>
          <a:p>
            <a:pPr algn="ctr"/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ІІІ квартал 2021 року</a:t>
            </a:r>
          </a:p>
          <a:p>
            <a:pPr algn="ctr"/>
            <a:r>
              <a:rPr lang="uk-UA" sz="1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(затверджено протоколом засідання постійно діючої робочої групи з рейтингового оцінювання </a:t>
            </a:r>
            <a:r>
              <a:rPr lang="uk-UA" sz="1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вебометричних</a:t>
            </a:r>
            <a:r>
              <a:rPr lang="uk-UA" sz="1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показників кафедр університету від 28.09.2021 № 4)</a:t>
            </a:r>
          </a:p>
          <a:p>
            <a:pPr algn="ctr"/>
            <a:endParaRPr lang="uk-UA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uk-UA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Склад групи:</a:t>
            </a:r>
          </a:p>
          <a:p>
            <a:pPr algn="ctr"/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uk-UA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uk-UA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2021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8266958"/>
              </p:ext>
            </p:extLst>
          </p:nvPr>
        </p:nvGraphicFramePr>
        <p:xfrm>
          <a:off x="1242229" y="4515748"/>
          <a:ext cx="10115130" cy="1161034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293376">
                  <a:extLst>
                    <a:ext uri="{9D8B030D-6E8A-4147-A177-3AD203B41FA5}">
                      <a16:colId xmlns:a16="http://schemas.microsoft.com/office/drawing/2014/main" val="893398195"/>
                    </a:ext>
                  </a:extLst>
                </a:gridCol>
                <a:gridCol w="8821754">
                  <a:extLst>
                    <a:ext uri="{9D8B030D-6E8A-4147-A177-3AD203B41FA5}">
                      <a16:colId xmlns:a16="http://schemas.microsoft.com/office/drawing/2014/main" val="334856574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Л.О. </a:t>
                      </a:r>
                      <a:r>
                        <a:rPr lang="uk-UA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Авер’янова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О.В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uk-UA" sz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Лемешко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uk-UA" sz="12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К.С. </a:t>
                      </a:r>
                      <a:r>
                        <a:rPr lang="uk-UA" sz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Смеляков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В.М. </a:t>
                      </a:r>
                      <a:r>
                        <a:rPr lang="uk-UA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Ткачов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В.О. </a:t>
                      </a:r>
                      <a:r>
                        <a:rPr lang="uk-UA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Філатов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Л.Е. </a:t>
                      </a:r>
                      <a:r>
                        <a:rPr lang="uk-UA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Чала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к.т.н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., </a:t>
                      </a:r>
                      <a:r>
                        <a:rPr lang="uk-UA" sz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доцентка</a:t>
                      </a:r>
                      <a:r>
                        <a:rPr lang="uk-UA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uk-UA" sz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доцентка</a:t>
                      </a:r>
                      <a:r>
                        <a:rPr lang="uk-UA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кафедри </a:t>
                      </a:r>
                      <a:r>
                        <a:rPr lang="uk-UA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біомедичної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інженерії, </a:t>
                      </a:r>
                      <a:r>
                        <a:rPr lang="uk-UA" sz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членкиня</a:t>
                      </a:r>
                      <a:r>
                        <a:rPr lang="uk-UA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групи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д.т.н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., професор, завідувач кафедри </a:t>
                      </a:r>
                      <a:r>
                        <a:rPr lang="uk-UA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інфокомунікаційної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інженерії ім. В.В. </a:t>
                      </a:r>
                      <a:r>
                        <a:rPr lang="uk-UA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Поповського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член </a:t>
                      </a:r>
                      <a:r>
                        <a:rPr lang="uk-UA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групи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д.т.н</a:t>
                      </a:r>
                      <a:r>
                        <a:rPr lang="uk-UA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., професор, професор кафедри програмної інженерії,</a:t>
                      </a:r>
                      <a:r>
                        <a:rPr lang="uk-UA" sz="12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член групи (з 28.09.2021 р.)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к.т.н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., доцент, доцент кафедри електронних обчислювальних машин, </a:t>
                      </a:r>
                      <a:r>
                        <a:rPr lang="uk-UA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помічник ректора з питань ІТ, голова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групи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д.т.н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., професор, завідувач кафедри штучного інтелекту, член групи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к.т.н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., </a:t>
                      </a:r>
                      <a:r>
                        <a:rPr lang="uk-UA" sz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доцентка</a:t>
                      </a:r>
                      <a:r>
                        <a:rPr lang="uk-UA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uk-UA" sz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доцентка</a:t>
                      </a:r>
                      <a:r>
                        <a:rPr lang="uk-UA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кафедри штучного інтелекту, </a:t>
                      </a:r>
                      <a:r>
                        <a:rPr lang="uk-UA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наукова керівниця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відділу </a:t>
                      </a:r>
                      <a:r>
                        <a:rPr lang="uk-UA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бенчмаркінгу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та веб-менеджменту, </a:t>
                      </a:r>
                      <a:r>
                        <a:rPr lang="uk-UA" sz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членкиня</a:t>
                      </a:r>
                      <a:r>
                        <a:rPr lang="uk-UA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групи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76347829"/>
                  </a:ext>
                </a:extLst>
              </a:tr>
            </a:tbl>
          </a:graphicData>
        </a:graphic>
      </p:graphicFrame>
      <p:pic>
        <p:nvPicPr>
          <p:cNvPr id="7170" name="Picture 2" descr="ВІДДІЛ БЕНЧМАРКІНГУ та ВЕБ-МЕНЕДЖМЕНТУ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2415" y="1147880"/>
            <a:ext cx="727580" cy="7275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3373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025069" y="1239139"/>
            <a:ext cx="50415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ПОКАЗНИКИ (</a:t>
            </a:r>
            <a:r>
              <a:rPr lang="uk-UA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критеріальна</a:t>
            </a:r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база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1099847"/>
              </p:ext>
            </p:extLst>
          </p:nvPr>
        </p:nvGraphicFramePr>
        <p:xfrm>
          <a:off x="1173551" y="1927339"/>
          <a:ext cx="9955851" cy="3695700"/>
        </p:xfrm>
        <a:graphic>
          <a:graphicData uri="http://schemas.openxmlformats.org/drawingml/2006/table">
            <a:tbl>
              <a:tblPr/>
              <a:tblGrid>
                <a:gridCol w="376015">
                  <a:extLst>
                    <a:ext uri="{9D8B030D-6E8A-4147-A177-3AD203B41FA5}">
                      <a16:colId xmlns:a16="http://schemas.microsoft.com/office/drawing/2014/main" val="2445207232"/>
                    </a:ext>
                  </a:extLst>
                </a:gridCol>
                <a:gridCol w="5773254">
                  <a:extLst>
                    <a:ext uri="{9D8B030D-6E8A-4147-A177-3AD203B41FA5}">
                      <a16:colId xmlns:a16="http://schemas.microsoft.com/office/drawing/2014/main" val="423716317"/>
                    </a:ext>
                  </a:extLst>
                </a:gridCol>
                <a:gridCol w="1379220">
                  <a:extLst>
                    <a:ext uri="{9D8B030D-6E8A-4147-A177-3AD203B41FA5}">
                      <a16:colId xmlns:a16="http://schemas.microsoft.com/office/drawing/2014/main" val="2102103553"/>
                    </a:ext>
                  </a:extLst>
                </a:gridCol>
                <a:gridCol w="2427362">
                  <a:extLst>
                    <a:ext uri="{9D8B030D-6E8A-4147-A177-3AD203B41FA5}">
                      <a16:colId xmlns:a16="http://schemas.microsoft.com/office/drawing/2014/main" val="3472970069"/>
                    </a:ext>
                  </a:extLst>
                </a:gridCol>
              </a:tblGrid>
              <a:tr h="277429">
                <a:tc>
                  <a:txBody>
                    <a:bodyPr/>
                    <a:lstStyle/>
                    <a:p>
                      <a:pPr algn="ctr" rtl="0"/>
                      <a:r>
                        <a:rPr lang="uk-UA" sz="1000" b="1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  <a:endParaRPr lang="uk-UA" sz="1000" b="1" noProof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uk-UA" sz="1000" b="1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Сутність показника</a:t>
                      </a:r>
                      <a:endParaRPr lang="uk-UA" sz="1000" b="1" noProof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uk-UA" sz="1000" b="1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Період розрахунку</a:t>
                      </a:r>
                      <a:endParaRPr lang="uk-UA" sz="1000" b="1" noProof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uk-UA" sz="1000" b="1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Джерело даних або підрозділ,</a:t>
                      </a:r>
                      <a:r>
                        <a:rPr lang="uk-UA" sz="1000" b="1" baseline="0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який їх надав</a:t>
                      </a:r>
                      <a:endParaRPr lang="uk-UA" sz="1000" b="1" noProof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7451708"/>
                  </a:ext>
                </a:extLst>
              </a:tr>
              <a:tr h="168161">
                <a:tc>
                  <a:txBody>
                    <a:bodyPr/>
                    <a:lstStyle/>
                    <a:p>
                      <a:pPr algn="l" rtl="0"/>
                      <a:r>
                        <a:rPr lang="uk-UA" sz="1000" b="0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</a:t>
                      </a:r>
                      <a:endParaRPr lang="uk-UA" sz="1000" b="0" noProof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uk-UA" sz="1000" b="0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Кількість користувачів, які відвідали сайт кафедри</a:t>
                      </a:r>
                      <a:endParaRPr lang="uk-UA" sz="1000" b="0" noProof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10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16.06.2021 - 16.09.2021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uk-UA" sz="1000" b="0" noProof="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Google</a:t>
                      </a:r>
                      <a:r>
                        <a:rPr lang="uk-UA" sz="1000" b="0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00" b="0" noProof="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Analytics</a:t>
                      </a:r>
                      <a:r>
                        <a:rPr lang="uk-UA" sz="1000" b="0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ГРОВПК</a:t>
                      </a:r>
                      <a:endParaRPr lang="uk-UA" sz="1000" b="0" noProof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8762549"/>
                  </a:ext>
                </a:extLst>
              </a:tr>
              <a:tr h="99060">
                <a:tc>
                  <a:txBody>
                    <a:bodyPr/>
                    <a:lstStyle/>
                    <a:p>
                      <a:pPr algn="l" rtl="0"/>
                      <a:r>
                        <a:rPr lang="uk-UA" sz="1000" b="0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</a:t>
                      </a:r>
                      <a:endParaRPr lang="uk-UA" sz="1000" b="0" noProof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uk-UA" sz="1000" b="0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Органічні пошукові результати</a:t>
                      </a:r>
                      <a:endParaRPr lang="uk-UA" sz="1000" b="0" noProof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10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16.06.2021 - 16.09.2021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0" noProof="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Google</a:t>
                      </a:r>
                      <a:r>
                        <a:rPr lang="uk-UA" sz="1000" b="0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00" b="0" noProof="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Analytics</a:t>
                      </a:r>
                      <a:r>
                        <a:rPr lang="uk-UA" sz="1000" b="0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ГРОВПК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440228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rtl="0"/>
                      <a:r>
                        <a:rPr lang="uk-UA" sz="1000" b="0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</a:t>
                      </a:r>
                      <a:endParaRPr lang="uk-UA" sz="1000" b="0" noProof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uk-UA" sz="1000" b="0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Обсяг сайту</a:t>
                      </a:r>
                      <a:endParaRPr lang="uk-UA" sz="1000" b="0" noProof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10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 16.09.2021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uk-UA" sz="1000" b="0" noProof="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Google</a:t>
                      </a:r>
                      <a:r>
                        <a:rPr lang="uk-UA" sz="1000" b="0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00" b="0" noProof="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Search</a:t>
                      </a:r>
                      <a:r>
                        <a:rPr lang="uk-UA" sz="1000" b="0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00" b="0" noProof="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Console</a:t>
                      </a:r>
                      <a:endParaRPr lang="uk-UA" sz="1000" b="0" noProof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5381551"/>
                  </a:ext>
                </a:extLst>
              </a:tr>
              <a:tr h="91440">
                <a:tc>
                  <a:txBody>
                    <a:bodyPr/>
                    <a:lstStyle/>
                    <a:p>
                      <a:pPr algn="l" rtl="0"/>
                      <a:r>
                        <a:rPr lang="uk-UA" sz="1000" b="0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1.9</a:t>
                      </a:r>
                      <a:endParaRPr lang="uk-UA" sz="1000" b="0" noProof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uk-UA" sz="1000" b="0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Загальна кількість унікальних доменів, сайти на яких посилаються на сайт кафедри [домени-донори]</a:t>
                      </a:r>
                      <a:endParaRPr lang="uk-UA" sz="1000" b="0" noProof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10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16.06.2021 - 16.09.2021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1000" b="0" noProof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Ahrefs</a:t>
                      </a:r>
                      <a:r>
                        <a:rPr lang="en-US" sz="1000" b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uk-UA" sz="1000" b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ГРОВПК</a:t>
                      </a:r>
                      <a:endParaRPr lang="uk-UA" sz="1000" b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2275051"/>
                  </a:ext>
                </a:extLst>
              </a:tr>
              <a:tr h="99060">
                <a:tc>
                  <a:txBody>
                    <a:bodyPr/>
                    <a:lstStyle/>
                    <a:p>
                      <a:pPr algn="l" rtl="0"/>
                      <a:r>
                        <a:rPr lang="uk-UA" sz="1000" b="0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1.10</a:t>
                      </a:r>
                      <a:endParaRPr lang="uk-UA" sz="1000" b="0" noProof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uk-UA" sz="1000" b="0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Загальна кількість унікальних доменів, сайти на яких посилаються на сайт кафедри [домени-джерела]</a:t>
                      </a:r>
                      <a:endParaRPr lang="uk-UA" sz="1000" b="0" noProof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10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 16.06.2021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1000" b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Majestic, </a:t>
                      </a:r>
                      <a:r>
                        <a:rPr lang="uk-UA" sz="1000" b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ГРОВПК</a:t>
                      </a:r>
                      <a:endParaRPr lang="uk-UA" sz="1000" b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1544560"/>
                  </a:ext>
                </a:extLst>
              </a:tr>
              <a:tr h="99060">
                <a:tc>
                  <a:txBody>
                    <a:bodyPr/>
                    <a:lstStyle/>
                    <a:p>
                      <a:pPr algn="l" rtl="0"/>
                      <a:r>
                        <a:rPr lang="uk-UA" sz="1000" b="0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</a:t>
                      </a:r>
                      <a:endParaRPr lang="uk-UA" sz="1000" b="0" noProof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uk-UA" sz="1000" b="0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Загальна кількість цитувань публікацій науково-педагогічних працівників кафедри в базі </a:t>
                      </a:r>
                      <a:r>
                        <a:rPr lang="uk-UA" sz="1000" b="0" noProof="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Google</a:t>
                      </a:r>
                      <a:r>
                        <a:rPr lang="uk-UA" sz="1000" b="0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00" b="0" noProof="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Scholar</a:t>
                      </a:r>
                      <a:endParaRPr lang="uk-UA" sz="1000" b="0" noProof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10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 16.06.2021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1000" b="0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Google Scholar, </a:t>
                      </a:r>
                      <a:r>
                        <a:rPr lang="uk-UA" sz="1000" b="0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ВБВМ</a:t>
                      </a:r>
                      <a:endParaRPr lang="uk-UA" sz="1000" b="0" noProof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75226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rtl="0"/>
                      <a:r>
                        <a:rPr lang="uk-UA" sz="1000" b="0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</a:t>
                      </a:r>
                      <a:endParaRPr lang="uk-UA" sz="1000" b="0" noProof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uk-UA" sz="1000" b="0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Загальна кількість цитувань публікацій науково-педагогічних працівників кафедри до 2020 року в </a:t>
                      </a:r>
                      <a:r>
                        <a:rPr lang="uk-UA" sz="1000" b="0" noProof="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наукометричній</a:t>
                      </a:r>
                      <a:r>
                        <a:rPr lang="uk-UA" sz="1000" b="0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базі </a:t>
                      </a:r>
                      <a:r>
                        <a:rPr lang="uk-UA" sz="1000" b="0" noProof="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Scopus</a:t>
                      </a:r>
                      <a:endParaRPr lang="uk-UA" sz="1000" b="0" noProof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10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 16.06.2021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uk-UA" sz="1000" b="0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ВБВМ</a:t>
                      </a:r>
                      <a:endParaRPr lang="uk-UA" sz="1000" b="0" noProof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4870424"/>
                  </a:ext>
                </a:extLst>
              </a:tr>
              <a:tr h="129540">
                <a:tc>
                  <a:txBody>
                    <a:bodyPr/>
                    <a:lstStyle/>
                    <a:p>
                      <a:pPr algn="l" rtl="0"/>
                      <a:r>
                        <a:rPr lang="uk-UA" sz="1000" b="0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3.2</a:t>
                      </a:r>
                      <a:endParaRPr lang="uk-UA" sz="1000" b="0" noProof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uk-UA" sz="1000" b="0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Загальна кількість цитувань публікацій науково-педагогічних працівників кафедри в </a:t>
                      </a:r>
                      <a:r>
                        <a:rPr lang="uk-UA" sz="1000" b="0" noProof="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наукометричній</a:t>
                      </a:r>
                      <a:r>
                        <a:rPr lang="uk-UA" sz="1000" b="0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базі </a:t>
                      </a:r>
                      <a:r>
                        <a:rPr lang="uk-UA" sz="1000" b="0" noProof="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Scopus</a:t>
                      </a:r>
                      <a:endParaRPr lang="uk-UA" sz="1000" b="0" noProof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10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 16.06.2021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1000" b="0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Scopus, </a:t>
                      </a:r>
                      <a:r>
                        <a:rPr lang="uk-UA" sz="1000" b="0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ВБВМ</a:t>
                      </a:r>
                      <a:endParaRPr lang="uk-UA" sz="1000" b="0" noProof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6616778"/>
                  </a:ext>
                </a:extLst>
              </a:tr>
              <a:tr h="68580">
                <a:tc>
                  <a:txBody>
                    <a:bodyPr/>
                    <a:lstStyle/>
                    <a:p>
                      <a:pPr algn="l" rtl="0"/>
                      <a:r>
                        <a:rPr lang="uk-UA" sz="1000" b="0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3.9</a:t>
                      </a:r>
                      <a:endParaRPr lang="uk-UA" sz="1000" b="0" noProof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uk-UA" sz="1000" b="0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Загальна кількість публікацій науково-педагогічних працівників кафедри до 2020 року в </a:t>
                      </a:r>
                      <a:r>
                        <a:rPr lang="uk-UA" sz="1000" b="0" noProof="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наукометричній</a:t>
                      </a:r>
                      <a:r>
                        <a:rPr lang="uk-UA" sz="1000" b="0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базі </a:t>
                      </a:r>
                      <a:r>
                        <a:rPr lang="uk-UA" sz="1000" b="0" noProof="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Scopus</a:t>
                      </a:r>
                      <a:endParaRPr lang="uk-UA" sz="1000" b="0" noProof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1000" b="0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 16.06.2021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1000" b="0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Scopus, </a:t>
                      </a:r>
                      <a:r>
                        <a:rPr lang="uk-UA" sz="1000" b="0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ГРОВПК</a:t>
                      </a:r>
                      <a:endParaRPr lang="uk-UA" sz="1000" b="0" noProof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2425915"/>
                  </a:ext>
                </a:extLst>
              </a:tr>
              <a:tr h="129540">
                <a:tc>
                  <a:txBody>
                    <a:bodyPr/>
                    <a:lstStyle/>
                    <a:p>
                      <a:pPr algn="l" rtl="0"/>
                      <a:r>
                        <a:rPr lang="uk-UA" sz="1000" b="0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3.10</a:t>
                      </a:r>
                      <a:endParaRPr lang="uk-UA" sz="1000" b="0" noProof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uk-UA" sz="1000" b="0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Загальна кількість публікацій науково-педагогічних працівників кафедри в </a:t>
                      </a:r>
                      <a:r>
                        <a:rPr lang="uk-UA" sz="1000" b="0" noProof="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наукометричній</a:t>
                      </a:r>
                      <a:r>
                        <a:rPr lang="uk-UA" sz="1000" b="0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базі </a:t>
                      </a:r>
                      <a:r>
                        <a:rPr lang="uk-UA" sz="1000" b="0" noProof="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Scopus</a:t>
                      </a:r>
                      <a:endParaRPr lang="uk-UA" sz="1000" b="0" noProof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10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 16.06.2021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1000" b="0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Scopus, </a:t>
                      </a:r>
                      <a:r>
                        <a:rPr lang="uk-UA" sz="1000" b="0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ВБВМ</a:t>
                      </a:r>
                      <a:endParaRPr lang="uk-UA" sz="1000" b="0" noProof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5343045"/>
                  </a:ext>
                </a:extLst>
              </a:tr>
              <a:tr h="138715">
                <a:tc>
                  <a:txBody>
                    <a:bodyPr/>
                    <a:lstStyle/>
                    <a:p>
                      <a:pPr algn="l" rtl="0"/>
                      <a:r>
                        <a:rPr lang="uk-UA" sz="1000" b="0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3.15</a:t>
                      </a:r>
                      <a:endParaRPr lang="uk-UA" sz="1000" b="0" noProof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uk-UA" sz="1000" b="0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Кількість публікацій у виданнях першого </a:t>
                      </a:r>
                      <a:r>
                        <a:rPr lang="uk-UA" sz="1000" b="0" noProof="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квартілю</a:t>
                      </a:r>
                      <a:r>
                        <a:rPr lang="uk-UA" sz="1000" b="0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(Q1)</a:t>
                      </a:r>
                      <a:endParaRPr lang="uk-UA" sz="1000" b="0" noProof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10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 2020 </a:t>
                      </a:r>
                      <a:r>
                        <a:rPr lang="ru-RU" sz="1000" b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рік</a:t>
                      </a:r>
                      <a:endParaRPr lang="ru-RU" sz="10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1000" b="0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Scopus, </a:t>
                      </a:r>
                      <a:r>
                        <a:rPr lang="uk-UA" sz="1000" b="0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НБ</a:t>
                      </a:r>
                      <a:endParaRPr lang="uk-UA" sz="1000" b="0" noProof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91142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0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3.17г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uk-UA" sz="1000" b="0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Кількість  публікацій штатних співробітників кафедр, що написані з закордонними співавторами</a:t>
                      </a:r>
                      <a:endParaRPr lang="uk-UA" sz="1000" b="0" noProof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10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 2020 </a:t>
                      </a:r>
                      <a:r>
                        <a:rPr lang="ru-RU" sz="1000" b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рік</a:t>
                      </a:r>
                      <a:endParaRPr lang="ru-RU" sz="10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Scopus, </a:t>
                      </a:r>
                      <a:r>
                        <a:rPr lang="uk-UA" sz="1000" b="0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НБ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603609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rtl="0"/>
                      <a:r>
                        <a:rPr lang="uk-UA" sz="1000" b="0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3.18</a:t>
                      </a:r>
                      <a:endParaRPr lang="uk-UA" sz="1000" b="0" noProof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uk-UA" sz="1000" b="0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 значень показників індексів Гірша в НМБ </a:t>
                      </a:r>
                      <a:r>
                        <a:rPr lang="uk-UA" sz="1000" b="0" noProof="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Scopus</a:t>
                      </a:r>
                      <a:r>
                        <a:rPr lang="uk-UA" sz="1000" b="0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НПП кафедри</a:t>
                      </a:r>
                      <a:endParaRPr lang="uk-UA" sz="1000" b="0" noProof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10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 16.06.2021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1000" b="0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Scopus, </a:t>
                      </a:r>
                      <a:r>
                        <a:rPr lang="uk-UA" sz="1000" b="0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ВБВМ</a:t>
                      </a:r>
                      <a:endParaRPr lang="uk-UA" sz="1000" b="0" noProof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304556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10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3.21а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1000" b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Загальна</a:t>
                      </a:r>
                      <a:r>
                        <a:rPr lang="ru-RU" sz="10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b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кількість</a:t>
                      </a:r>
                      <a:r>
                        <a:rPr lang="ru-RU" sz="10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b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публікацій</a:t>
                      </a:r>
                      <a:r>
                        <a:rPr lang="ru-RU" sz="10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НПП </a:t>
                      </a:r>
                      <a:r>
                        <a:rPr lang="ru-RU" sz="1000" b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кафедри</a:t>
                      </a:r>
                      <a:r>
                        <a:rPr lang="ru-RU" sz="10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в НМБ </a:t>
                      </a:r>
                      <a:r>
                        <a:rPr lang="ru-RU" sz="1000" b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WoS</a:t>
                      </a:r>
                      <a:endParaRPr lang="ru-RU" sz="10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1000" b="0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 16.06.2021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000" b="0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WoS, </a:t>
                      </a:r>
                      <a:r>
                        <a:rPr lang="ru-RU" sz="1000" b="0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НБ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63217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1000" b="0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3.21г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1000" b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Загальна</a:t>
                      </a:r>
                      <a:r>
                        <a:rPr lang="ru-RU" sz="10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b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кількість</a:t>
                      </a:r>
                      <a:r>
                        <a:rPr lang="ru-RU" sz="10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b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цитувань</a:t>
                      </a:r>
                      <a:r>
                        <a:rPr lang="ru-RU" sz="10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b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публікацій</a:t>
                      </a:r>
                      <a:r>
                        <a:rPr lang="ru-RU" sz="10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НПП </a:t>
                      </a:r>
                      <a:r>
                        <a:rPr lang="ru-RU" sz="1000" b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кафедри</a:t>
                      </a:r>
                      <a:r>
                        <a:rPr lang="ru-RU" sz="10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в НМБ </a:t>
                      </a:r>
                      <a:r>
                        <a:rPr lang="en-US" sz="1000" b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WoS</a:t>
                      </a:r>
                      <a:endParaRPr lang="en-US" sz="10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10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 16.06.2021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000" b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WoS</a:t>
                      </a:r>
                      <a:r>
                        <a:rPr lang="en-US" sz="10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0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НБ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699037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rtl="0"/>
                      <a:r>
                        <a:rPr lang="uk-UA" sz="1000" b="0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4.1</a:t>
                      </a:r>
                      <a:endParaRPr lang="uk-UA" sz="1000" b="0" noProof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uk-UA" sz="1000" b="0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Кількість осіб кафедри, яких враховано для розрахунку рейтингових показників</a:t>
                      </a:r>
                      <a:endParaRPr lang="uk-UA" sz="1000" b="0" noProof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10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 16.06.2021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uk-UA" sz="1000" b="0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ВК</a:t>
                      </a:r>
                      <a:endParaRPr lang="uk-UA" sz="1000" b="0" noProof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1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5630265"/>
                  </a:ext>
                </a:extLst>
              </a:tr>
            </a:tbl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sz="1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fld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1765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060678" y="1225644"/>
            <a:ext cx="37848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ВИХІДНІ ДАНІ КАФЕДР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060678" y="1811389"/>
            <a:ext cx="4312629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80975"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Кафедри, які внесли пропозиції щодо корегування вихідних даних або підтвердили їх валідність: БМІ, ЕК, ЕОМ, ІКІ, ІМІ, Інформатики, ІУС, КІТАМ, МТС, МСТ, ОП, ПЕЕА, ПІ, ПМ, СТ, ФВС, Фізики, Філософії, ФОЕТ, ШІ.</a:t>
            </a:r>
          </a:p>
          <a:p>
            <a:pPr indent="180975" algn="just"/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180975"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Кафедри, які не підтвердили валідність даних показників: АПОТ, БІТ, ВМ, ІВТ, ІМ, КІТС,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КРіСТЗІ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МЕЕПП, МІРЕС, МП,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ПрН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РТІКС, Українознавства.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smtClean="0"/>
              <a:t>3</a:t>
            </a:fld>
            <a:endParaRPr lang="en-US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8489680"/>
              </p:ext>
            </p:extLst>
          </p:nvPr>
        </p:nvGraphicFramePr>
        <p:xfrm>
          <a:off x="247829" y="307496"/>
          <a:ext cx="6503345" cy="5940984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238399">
                  <a:extLst>
                    <a:ext uri="{9D8B030D-6E8A-4147-A177-3AD203B41FA5}">
                      <a16:colId xmlns:a16="http://schemas.microsoft.com/office/drawing/2014/main" val="3347237325"/>
                    </a:ext>
                  </a:extLst>
                </a:gridCol>
                <a:gridCol w="292497">
                  <a:extLst>
                    <a:ext uri="{9D8B030D-6E8A-4147-A177-3AD203B41FA5}">
                      <a16:colId xmlns:a16="http://schemas.microsoft.com/office/drawing/2014/main" val="2814450280"/>
                    </a:ext>
                  </a:extLst>
                </a:gridCol>
                <a:gridCol w="292497">
                  <a:extLst>
                    <a:ext uri="{9D8B030D-6E8A-4147-A177-3AD203B41FA5}">
                      <a16:colId xmlns:a16="http://schemas.microsoft.com/office/drawing/2014/main" val="535589254"/>
                    </a:ext>
                  </a:extLst>
                </a:gridCol>
                <a:gridCol w="292497">
                  <a:extLst>
                    <a:ext uri="{9D8B030D-6E8A-4147-A177-3AD203B41FA5}">
                      <a16:colId xmlns:a16="http://schemas.microsoft.com/office/drawing/2014/main" val="2769327871"/>
                    </a:ext>
                  </a:extLst>
                </a:gridCol>
                <a:gridCol w="292497">
                  <a:extLst>
                    <a:ext uri="{9D8B030D-6E8A-4147-A177-3AD203B41FA5}">
                      <a16:colId xmlns:a16="http://schemas.microsoft.com/office/drawing/2014/main" val="1063099300"/>
                    </a:ext>
                  </a:extLst>
                </a:gridCol>
                <a:gridCol w="292497">
                  <a:extLst>
                    <a:ext uri="{9D8B030D-6E8A-4147-A177-3AD203B41FA5}">
                      <a16:colId xmlns:a16="http://schemas.microsoft.com/office/drawing/2014/main" val="1499285441"/>
                    </a:ext>
                  </a:extLst>
                </a:gridCol>
                <a:gridCol w="292497">
                  <a:extLst>
                    <a:ext uri="{9D8B030D-6E8A-4147-A177-3AD203B41FA5}">
                      <a16:colId xmlns:a16="http://schemas.microsoft.com/office/drawing/2014/main" val="2558949289"/>
                    </a:ext>
                  </a:extLst>
                </a:gridCol>
                <a:gridCol w="292497">
                  <a:extLst>
                    <a:ext uri="{9D8B030D-6E8A-4147-A177-3AD203B41FA5}">
                      <a16:colId xmlns:a16="http://schemas.microsoft.com/office/drawing/2014/main" val="662868271"/>
                    </a:ext>
                  </a:extLst>
                </a:gridCol>
                <a:gridCol w="292497">
                  <a:extLst>
                    <a:ext uri="{9D8B030D-6E8A-4147-A177-3AD203B41FA5}">
                      <a16:colId xmlns:a16="http://schemas.microsoft.com/office/drawing/2014/main" val="604715853"/>
                    </a:ext>
                  </a:extLst>
                </a:gridCol>
                <a:gridCol w="292497">
                  <a:extLst>
                    <a:ext uri="{9D8B030D-6E8A-4147-A177-3AD203B41FA5}">
                      <a16:colId xmlns:a16="http://schemas.microsoft.com/office/drawing/2014/main" val="2835188486"/>
                    </a:ext>
                  </a:extLst>
                </a:gridCol>
                <a:gridCol w="292497">
                  <a:extLst>
                    <a:ext uri="{9D8B030D-6E8A-4147-A177-3AD203B41FA5}">
                      <a16:colId xmlns:a16="http://schemas.microsoft.com/office/drawing/2014/main" val="3613097778"/>
                    </a:ext>
                  </a:extLst>
                </a:gridCol>
                <a:gridCol w="292497">
                  <a:extLst>
                    <a:ext uri="{9D8B030D-6E8A-4147-A177-3AD203B41FA5}">
                      <a16:colId xmlns:a16="http://schemas.microsoft.com/office/drawing/2014/main" val="1841761723"/>
                    </a:ext>
                  </a:extLst>
                </a:gridCol>
                <a:gridCol w="292497">
                  <a:extLst>
                    <a:ext uri="{9D8B030D-6E8A-4147-A177-3AD203B41FA5}">
                      <a16:colId xmlns:a16="http://schemas.microsoft.com/office/drawing/2014/main" val="1675165450"/>
                    </a:ext>
                  </a:extLst>
                </a:gridCol>
                <a:gridCol w="292497">
                  <a:extLst>
                    <a:ext uri="{9D8B030D-6E8A-4147-A177-3AD203B41FA5}">
                      <a16:colId xmlns:a16="http://schemas.microsoft.com/office/drawing/2014/main" val="2267771445"/>
                    </a:ext>
                  </a:extLst>
                </a:gridCol>
                <a:gridCol w="292497">
                  <a:extLst>
                    <a:ext uri="{9D8B030D-6E8A-4147-A177-3AD203B41FA5}">
                      <a16:colId xmlns:a16="http://schemas.microsoft.com/office/drawing/2014/main" val="3262368708"/>
                    </a:ext>
                  </a:extLst>
                </a:gridCol>
                <a:gridCol w="292497">
                  <a:extLst>
                    <a:ext uri="{9D8B030D-6E8A-4147-A177-3AD203B41FA5}">
                      <a16:colId xmlns:a16="http://schemas.microsoft.com/office/drawing/2014/main" val="942748469"/>
                    </a:ext>
                  </a:extLst>
                </a:gridCol>
                <a:gridCol w="292497">
                  <a:extLst>
                    <a:ext uri="{9D8B030D-6E8A-4147-A177-3AD203B41FA5}">
                      <a16:colId xmlns:a16="http://schemas.microsoft.com/office/drawing/2014/main" val="1493957579"/>
                    </a:ext>
                  </a:extLst>
                </a:gridCol>
                <a:gridCol w="292497">
                  <a:extLst>
                    <a:ext uri="{9D8B030D-6E8A-4147-A177-3AD203B41FA5}">
                      <a16:colId xmlns:a16="http://schemas.microsoft.com/office/drawing/2014/main" val="1107421973"/>
                    </a:ext>
                  </a:extLst>
                </a:gridCol>
                <a:gridCol w="292497">
                  <a:extLst>
                    <a:ext uri="{9D8B030D-6E8A-4147-A177-3AD203B41FA5}">
                      <a16:colId xmlns:a16="http://schemas.microsoft.com/office/drawing/2014/main" val="3500930578"/>
                    </a:ext>
                  </a:extLst>
                </a:gridCol>
              </a:tblGrid>
              <a:tr h="98690"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кафедри</a:t>
                      </a:r>
                      <a:endParaRPr lang="ru-RU" sz="9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 gridSpan="18"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Значення за кодами показників, відповідно до легенди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0791085"/>
                  </a:ext>
                </a:extLst>
              </a:tr>
              <a:tr h="18534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1.9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1.10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3.2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3.9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3.10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3.15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3.17г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3.18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3.21а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3.21г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4.2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4.3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4.1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081300"/>
                  </a:ext>
                </a:extLst>
              </a:tr>
              <a:tr h="185344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АПОТ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1076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4 424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652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933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468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512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283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255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8180525"/>
                  </a:ext>
                </a:extLst>
              </a:tr>
              <a:tr h="98690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БІТ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692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216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546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2299233"/>
                  </a:ext>
                </a:extLst>
              </a:tr>
              <a:tr h="185344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БМІ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1044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427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365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6 812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657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1219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184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268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uk-UA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182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822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6602895"/>
                  </a:ext>
                </a:extLst>
              </a:tr>
              <a:tr h="98690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ВМ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336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115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176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886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393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413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222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227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332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9170766"/>
                  </a:ext>
                </a:extLst>
              </a:tr>
              <a:tr h="185344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621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207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1 930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188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2793098"/>
                  </a:ext>
                </a:extLst>
              </a:tr>
              <a:tr h="185344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ЕОМ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4894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1961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1053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3 870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374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1008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154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233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2220001"/>
                  </a:ext>
                </a:extLst>
              </a:tr>
              <a:tr h="98690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ІВТ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157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839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4186399"/>
                  </a:ext>
                </a:extLst>
              </a:tr>
              <a:tr h="185344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ІКІ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ім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В.В.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Поповського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568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256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395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8 007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1 444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3083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525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712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117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364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725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8090994"/>
                  </a:ext>
                </a:extLst>
              </a:tr>
              <a:tr h="98690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ІМ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136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134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101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195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1737133"/>
                  </a:ext>
                </a:extLst>
              </a:tr>
              <a:tr h="185344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ІМІ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204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216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1 391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129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188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196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5714499"/>
                  </a:ext>
                </a:extLst>
              </a:tr>
              <a:tr h="185344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Інформатики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447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143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3 168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183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481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118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235880"/>
                  </a:ext>
                </a:extLst>
              </a:tr>
              <a:tr h="185344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ІУС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484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196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236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1 573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0699031"/>
                  </a:ext>
                </a:extLst>
              </a:tr>
              <a:tr h="185344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КІТАМ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177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111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388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2 329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145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166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221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129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0457685"/>
                  </a:ext>
                </a:extLst>
              </a:tr>
              <a:tr h="185344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КІТС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1 390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155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124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1352974"/>
                  </a:ext>
                </a:extLst>
              </a:tr>
              <a:tr h="98690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КРіСТЗІ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817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274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154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158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236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1104121"/>
                  </a:ext>
                </a:extLst>
              </a:tr>
              <a:tr h="185344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МЕЕПП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296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138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1 043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198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246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267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8698951"/>
                  </a:ext>
                </a:extLst>
              </a:tr>
              <a:tr h="98690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МІРЕС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272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247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252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983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113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274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119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141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022990"/>
                  </a:ext>
                </a:extLst>
              </a:tr>
              <a:tr h="98690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МП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103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8450555"/>
                  </a:ext>
                </a:extLst>
              </a:tr>
              <a:tr h="185344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МСТ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644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355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423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2 565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205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107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7778272"/>
                  </a:ext>
                </a:extLst>
              </a:tr>
              <a:tr h="185344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МТС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412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263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697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1 783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131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4196448"/>
                  </a:ext>
                </a:extLst>
              </a:tr>
              <a:tr h="98690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284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151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106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1780356"/>
                  </a:ext>
                </a:extLst>
              </a:tr>
              <a:tr h="98690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ПЕЕА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1245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798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629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648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148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6194905"/>
                  </a:ext>
                </a:extLst>
              </a:tr>
              <a:tr h="185344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ПІ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1522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481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339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4 002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424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796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308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157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226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6335689"/>
                  </a:ext>
                </a:extLst>
              </a:tr>
              <a:tr h="185344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ПМ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728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517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511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3 888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448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3554761"/>
                  </a:ext>
                </a:extLst>
              </a:tr>
              <a:tr h="98690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ПрН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127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6853974"/>
                  </a:ext>
                </a:extLst>
              </a:tr>
              <a:tr h="98690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РТІКС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229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252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118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9643359"/>
                  </a:ext>
                </a:extLst>
              </a:tr>
              <a:tr h="185344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1172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204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1798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2 218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218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396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123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161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139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7554361"/>
                  </a:ext>
                </a:extLst>
              </a:tr>
              <a:tr h="185344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Українознавства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291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1211777"/>
                  </a:ext>
                </a:extLst>
              </a:tr>
              <a:tr h="185344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ФВС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838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455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192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1 698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0633843"/>
                  </a:ext>
                </a:extLst>
              </a:tr>
              <a:tr h="98690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Фізики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742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672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116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647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168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236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101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109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5207001"/>
                  </a:ext>
                </a:extLst>
              </a:tr>
              <a:tr h="98690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Філософії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491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154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733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9756508"/>
                  </a:ext>
                </a:extLst>
              </a:tr>
              <a:tr h="185344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ФОЕТ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1 343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423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245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257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104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116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3388717"/>
                  </a:ext>
                </a:extLst>
              </a:tr>
              <a:tr h="185344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ШІ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465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296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182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7 969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1 586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2029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262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315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214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839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6885" marR="6885" marT="4590" marB="459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17284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3747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286448" y="1269279"/>
            <a:ext cx="33702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РЕЗУЛЬТАТИ РОЗРАХУНКІВ</a:t>
            </a:r>
            <a:endParaRPr lang="ru-RU" b="1" dirty="0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622319"/>
              </p:ext>
            </p:extLst>
          </p:nvPr>
        </p:nvGraphicFramePr>
        <p:xfrm>
          <a:off x="4912317" y="226335"/>
          <a:ext cx="152400" cy="171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6" name="Equation" r:id="rId3" imgW="152268" imgH="164957" progId="Equation.DSMT4">
                  <p:embed/>
                </p:oleObj>
              </mc:Choice>
              <mc:Fallback>
                <p:oleObj name="Equation" r:id="rId3" imgW="152268" imgH="164957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2317" y="226335"/>
                        <a:ext cx="152400" cy="171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0013986"/>
              </p:ext>
            </p:extLst>
          </p:nvPr>
        </p:nvGraphicFramePr>
        <p:xfrm>
          <a:off x="2306428" y="209733"/>
          <a:ext cx="152400" cy="171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7" name="Equation" r:id="rId5" imgW="152268" imgH="164957" progId="Equation.DSMT4">
                  <p:embed/>
                </p:oleObj>
              </mc:Choice>
              <mc:Fallback>
                <p:oleObj name="Equation" r:id="rId5" imgW="152268" imgH="164957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6428" y="209733"/>
                        <a:ext cx="152400" cy="171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7162331"/>
              </p:ext>
            </p:extLst>
          </p:nvPr>
        </p:nvGraphicFramePr>
        <p:xfrm>
          <a:off x="3911778" y="114972"/>
          <a:ext cx="171450" cy="171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8" name="Equation" r:id="rId6" imgW="177492" imgH="164814" progId="Equation.DSMT4">
                  <p:embed/>
                </p:oleObj>
              </mc:Choice>
              <mc:Fallback>
                <p:oleObj name="Equation" r:id="rId6" imgW="177492" imgH="164814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1778" y="114972"/>
                        <a:ext cx="171450" cy="171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smtClean="0"/>
              <a:t>4</a:t>
            </a:fld>
            <a:endParaRPr lang="en-US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5563312" y="1847836"/>
            <a:ext cx="564917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  Для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побудови 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вебометричного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рейтингу використана методика, затверджена Протоколом групи від </a:t>
            </a: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28.09.2021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р. № </a:t>
            </a: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4.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5436156"/>
              </p:ext>
            </p:extLst>
          </p:nvPr>
        </p:nvGraphicFramePr>
        <p:xfrm>
          <a:off x="184174" y="43569"/>
          <a:ext cx="5174040" cy="65987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3384">
                  <a:extLst>
                    <a:ext uri="{9D8B030D-6E8A-4147-A177-3AD203B41FA5}">
                      <a16:colId xmlns:a16="http://schemas.microsoft.com/office/drawing/2014/main" val="3005741413"/>
                    </a:ext>
                  </a:extLst>
                </a:gridCol>
                <a:gridCol w="1303384">
                  <a:extLst>
                    <a:ext uri="{9D8B030D-6E8A-4147-A177-3AD203B41FA5}">
                      <a16:colId xmlns:a16="http://schemas.microsoft.com/office/drawing/2014/main" val="3450494539"/>
                    </a:ext>
                  </a:extLst>
                </a:gridCol>
                <a:gridCol w="1234265">
                  <a:extLst>
                    <a:ext uri="{9D8B030D-6E8A-4147-A177-3AD203B41FA5}">
                      <a16:colId xmlns:a16="http://schemas.microsoft.com/office/drawing/2014/main" val="3903773034"/>
                    </a:ext>
                  </a:extLst>
                </a:gridCol>
                <a:gridCol w="1333007">
                  <a:extLst>
                    <a:ext uri="{9D8B030D-6E8A-4147-A177-3AD203B41FA5}">
                      <a16:colId xmlns:a16="http://schemas.microsoft.com/office/drawing/2014/main" val="2220911513"/>
                    </a:ext>
                  </a:extLst>
                </a:gridCol>
              </a:tblGrid>
              <a:tr h="22282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Кафедра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08" marR="5608" marT="3739" marB="3739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[1.15]+[2.3]+[3.23]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08" marR="5608" marT="3739" marB="3739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Округлення до 3 знаку після коми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08" marR="5608" marT="3739" marB="3739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від загального внеску кафедр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08" marR="5608" marT="3739" marB="3739" anchor="ctr"/>
                </a:tc>
                <a:extLst>
                  <a:ext uri="{0D108BD9-81ED-4DB2-BD59-A6C34878D82A}">
                    <a16:rowId xmlns:a16="http://schemas.microsoft.com/office/drawing/2014/main" val="1015692265"/>
                  </a:ext>
                </a:extLst>
              </a:tr>
              <a:tr h="115149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АПОТ</a:t>
                      </a:r>
                    </a:p>
                  </a:txBody>
                  <a:tcPr marL="5608" marR="5608" marT="3739" marB="3739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1,385114055</a:t>
                      </a: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1,385</a:t>
                      </a: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5,735</a:t>
                      </a: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2619925016"/>
                  </a:ext>
                </a:extLst>
              </a:tr>
              <a:tr h="115149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БІТ</a:t>
                      </a:r>
                    </a:p>
                  </a:txBody>
                  <a:tcPr marL="5608" marR="5608" marT="3739" marB="3739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0,2513163007</a:t>
                      </a: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0,251</a:t>
                      </a: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1,039</a:t>
                      </a: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1965208179"/>
                  </a:ext>
                </a:extLst>
              </a:tr>
              <a:tr h="115149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БМІ</a:t>
                      </a:r>
                    </a:p>
                  </a:txBody>
                  <a:tcPr marL="5608" marR="5608" marT="3739" marB="3739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2,281558367</a:t>
                      </a: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2,282</a:t>
                      </a: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9,45</a:t>
                      </a: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71951808"/>
                  </a:ext>
                </a:extLst>
              </a:tr>
              <a:tr h="115149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ВМ</a:t>
                      </a:r>
                    </a:p>
                  </a:txBody>
                  <a:tcPr marL="5608" marR="5608" marT="3739" marB="3739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0,6264219571</a:t>
                      </a: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0,626</a:t>
                      </a: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2,592</a:t>
                      </a: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2823997222"/>
                  </a:ext>
                </a:extLst>
              </a:tr>
              <a:tr h="115149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</a:t>
                      </a:r>
                    </a:p>
                  </a:txBody>
                  <a:tcPr marL="5608" marR="5608" marT="3739" marB="3739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0,5080984592</a:t>
                      </a: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0,508</a:t>
                      </a: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2,104</a:t>
                      </a: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2179515658"/>
                  </a:ext>
                </a:extLst>
              </a:tr>
              <a:tr h="115149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ЕОМ</a:t>
                      </a:r>
                    </a:p>
                  </a:txBody>
                  <a:tcPr marL="5608" marR="5608" marT="3739" marB="3739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1,218712099</a:t>
                      </a: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1,219</a:t>
                      </a: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5,048</a:t>
                      </a: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2260849616"/>
                  </a:ext>
                </a:extLst>
              </a:tr>
              <a:tr h="115149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ІВТ</a:t>
                      </a:r>
                    </a:p>
                  </a:txBody>
                  <a:tcPr marL="5608" marR="5608" marT="3739" marB="3739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0,2549149539</a:t>
                      </a: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0,255</a:t>
                      </a: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1,056</a:t>
                      </a: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3140972711"/>
                  </a:ext>
                </a:extLst>
              </a:tr>
              <a:tr h="115149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ІКІ</a:t>
                      </a:r>
                    </a:p>
                  </a:txBody>
                  <a:tcPr marL="5608" marR="5608" marT="3739" marB="3739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2,768978164</a:t>
                      </a: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2,769</a:t>
                      </a: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11,467</a:t>
                      </a: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151732636"/>
                  </a:ext>
                </a:extLst>
              </a:tr>
              <a:tr h="115149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ІМ</a:t>
                      </a:r>
                    </a:p>
                  </a:txBody>
                  <a:tcPr marL="5608" marR="5608" marT="3739" marB="3739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0,2695296662</a:t>
                      </a: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0,27</a:t>
                      </a: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1,118</a:t>
                      </a: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2158514791"/>
                  </a:ext>
                </a:extLst>
              </a:tr>
              <a:tr h="115149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ІМІ</a:t>
                      </a:r>
                    </a:p>
                  </a:txBody>
                  <a:tcPr marL="5608" marR="5608" marT="3739" marB="3739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0,5569726076</a:t>
                      </a: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0,557</a:t>
                      </a: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2,307</a:t>
                      </a: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1301844033"/>
                  </a:ext>
                </a:extLst>
              </a:tr>
              <a:tr h="115149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Інформатики</a:t>
                      </a:r>
                    </a:p>
                  </a:txBody>
                  <a:tcPr marL="5608" marR="5608" marT="3739" marB="3739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0,9416826582</a:t>
                      </a: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0,942</a:t>
                      </a: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3,901</a:t>
                      </a: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1690371067"/>
                  </a:ext>
                </a:extLst>
              </a:tr>
              <a:tr h="115149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ІУС</a:t>
                      </a:r>
                    </a:p>
                  </a:txBody>
                  <a:tcPr marL="5608" marR="5608" marT="3739" marB="3739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0,3503092185</a:t>
                      </a: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0,35</a:t>
                      </a: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1,449</a:t>
                      </a: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4098573471"/>
                  </a:ext>
                </a:extLst>
              </a:tr>
              <a:tr h="115149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КІТАМ</a:t>
                      </a:r>
                    </a:p>
                  </a:txBody>
                  <a:tcPr marL="5608" marR="5608" marT="3739" marB="3739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0,7152707204</a:t>
                      </a: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0,715</a:t>
                      </a: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2,961</a:t>
                      </a: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1953823987"/>
                  </a:ext>
                </a:extLst>
              </a:tr>
              <a:tr h="115149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КІТС</a:t>
                      </a:r>
                    </a:p>
                  </a:txBody>
                  <a:tcPr marL="5608" marR="5608" marT="3739" marB="3739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0,4107681603</a:t>
                      </a: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0,411</a:t>
                      </a: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1,702</a:t>
                      </a: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1716487140"/>
                  </a:ext>
                </a:extLst>
              </a:tr>
              <a:tr h="115149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КРіСТЗІ</a:t>
                      </a:r>
                    </a:p>
                  </a:txBody>
                  <a:tcPr marL="5608" marR="5608" marT="3739" marB="3739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0,5818286161</a:t>
                      </a: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0,582</a:t>
                      </a: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2,41</a:t>
                      </a: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3766597021"/>
                  </a:ext>
                </a:extLst>
              </a:tr>
              <a:tr h="115149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МЕЕПП</a:t>
                      </a:r>
                    </a:p>
                  </a:txBody>
                  <a:tcPr marL="5608" marR="5608" marT="3739" marB="3739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0,4271525319</a:t>
                      </a: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0,427</a:t>
                      </a: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1,768</a:t>
                      </a: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2773665970"/>
                  </a:ext>
                </a:extLst>
              </a:tr>
              <a:tr h="115149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МІРЕС</a:t>
                      </a:r>
                    </a:p>
                  </a:txBody>
                  <a:tcPr marL="5608" marR="5608" marT="3739" marB="3739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0,5383582994</a:t>
                      </a: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0,538</a:t>
                      </a: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2,228</a:t>
                      </a: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3417146932"/>
                  </a:ext>
                </a:extLst>
              </a:tr>
              <a:tr h="115149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МП</a:t>
                      </a:r>
                    </a:p>
                  </a:txBody>
                  <a:tcPr marL="5608" marR="5608" marT="3739" marB="3739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0,002791601662</a:t>
                      </a: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0,003</a:t>
                      </a: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0,012</a:t>
                      </a: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3426441533"/>
                  </a:ext>
                </a:extLst>
              </a:tr>
              <a:tr h="115149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МСТ</a:t>
                      </a:r>
                    </a:p>
                  </a:txBody>
                  <a:tcPr marL="5608" marR="5608" marT="3739" marB="3739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0,8766038303</a:t>
                      </a: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0,877</a:t>
                      </a: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3,632</a:t>
                      </a: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511849388"/>
                  </a:ext>
                </a:extLst>
              </a:tr>
              <a:tr h="115149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МТС</a:t>
                      </a:r>
                    </a:p>
                  </a:txBody>
                  <a:tcPr marL="5608" marR="5608" marT="3739" marB="3739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1,037789391</a:t>
                      </a: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1,038</a:t>
                      </a: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4,298</a:t>
                      </a: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2854015549"/>
                  </a:ext>
                </a:extLst>
              </a:tr>
              <a:tr h="115149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</a:t>
                      </a:r>
                    </a:p>
                  </a:txBody>
                  <a:tcPr marL="5608" marR="5608" marT="3739" marB="3739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0,1601750698</a:t>
                      </a: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0,16</a:t>
                      </a: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0,663</a:t>
                      </a: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1754539613"/>
                  </a:ext>
                </a:extLst>
              </a:tr>
              <a:tr h="115149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ПЕЕА</a:t>
                      </a:r>
                    </a:p>
                  </a:txBody>
                  <a:tcPr marL="5608" marR="5608" marT="3739" marB="3739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0,3795775847</a:t>
                      </a: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0,38</a:t>
                      </a: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1,574</a:t>
                      </a: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2670746820"/>
                  </a:ext>
                </a:extLst>
              </a:tr>
              <a:tr h="115149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ПІ</a:t>
                      </a:r>
                    </a:p>
                  </a:txBody>
                  <a:tcPr marL="5608" marR="5608" marT="3739" marB="3739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1,190523721</a:t>
                      </a: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1,191</a:t>
                      </a: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4,932</a:t>
                      </a: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3600301409"/>
                  </a:ext>
                </a:extLst>
              </a:tr>
              <a:tr h="115149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ПМ</a:t>
                      </a:r>
                    </a:p>
                  </a:txBody>
                  <a:tcPr marL="5608" marR="5608" marT="3739" marB="3739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1,132344066</a:t>
                      </a: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1,132</a:t>
                      </a: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4,688</a:t>
                      </a: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1375191441"/>
                  </a:ext>
                </a:extLst>
              </a:tr>
              <a:tr h="115149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ПрН</a:t>
                      </a:r>
                    </a:p>
                  </a:txBody>
                  <a:tcPr marL="5608" marR="5608" marT="3739" marB="3739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0,3435574802</a:t>
                      </a: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0,344</a:t>
                      </a: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1,425</a:t>
                      </a: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2628346569"/>
                  </a:ext>
                </a:extLst>
              </a:tr>
              <a:tr h="115149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РТІКС</a:t>
                      </a:r>
                    </a:p>
                  </a:txBody>
                  <a:tcPr marL="5608" marR="5608" marT="3739" marB="3739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0,3140890367</a:t>
                      </a: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0,314</a:t>
                      </a: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1,3</a:t>
                      </a: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1714741055"/>
                  </a:ext>
                </a:extLst>
              </a:tr>
              <a:tr h="115149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</a:t>
                      </a:r>
                    </a:p>
                  </a:txBody>
                  <a:tcPr marL="5608" marR="5608" marT="3739" marB="3739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1,204607929</a:t>
                      </a: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1,205</a:t>
                      </a: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4,99</a:t>
                      </a: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757818637"/>
                  </a:ext>
                </a:extLst>
              </a:tr>
              <a:tr h="115149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Українознавства</a:t>
                      </a:r>
                    </a:p>
                  </a:txBody>
                  <a:tcPr marL="5608" marR="5608" marT="3739" marB="3739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0,01444983855</a:t>
                      </a: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0,014</a:t>
                      </a: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0,058</a:t>
                      </a: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2862011696"/>
                  </a:ext>
                </a:extLst>
              </a:tr>
              <a:tr h="115149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ФВС</a:t>
                      </a:r>
                    </a:p>
                  </a:txBody>
                  <a:tcPr marL="5608" marR="5608" marT="3739" marB="3739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0,3025993121</a:t>
                      </a: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0,303</a:t>
                      </a: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1,255</a:t>
                      </a: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2807477324"/>
                  </a:ext>
                </a:extLst>
              </a:tr>
              <a:tr h="115149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Фізики</a:t>
                      </a:r>
                    </a:p>
                  </a:txBody>
                  <a:tcPr marL="5608" marR="5608" marT="3739" marB="3739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0,3620447353</a:t>
                      </a: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0,362</a:t>
                      </a: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1,499</a:t>
                      </a: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1064403664"/>
                  </a:ext>
                </a:extLst>
              </a:tr>
              <a:tr h="115149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Філософії</a:t>
                      </a:r>
                    </a:p>
                  </a:txBody>
                  <a:tcPr marL="5608" marR="5608" marT="3739" marB="3739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0,04468576517</a:t>
                      </a: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0,045</a:t>
                      </a: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0,186</a:t>
                      </a: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609286810"/>
                  </a:ext>
                </a:extLst>
              </a:tr>
              <a:tr h="115149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ФОЕТ</a:t>
                      </a:r>
                    </a:p>
                  </a:txBody>
                  <a:tcPr marL="5608" marR="5608" marT="3739" marB="3739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0,8074136687</a:t>
                      </a: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0,807</a:t>
                      </a: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3,342</a:t>
                      </a: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647441999"/>
                  </a:ext>
                </a:extLst>
              </a:tr>
              <a:tr h="115149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ШІ</a:t>
                      </a:r>
                    </a:p>
                  </a:txBody>
                  <a:tcPr marL="5608" marR="5608" marT="3739" marB="3739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1,885863864</a:t>
                      </a: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1,886</a:t>
                      </a: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7,81</a:t>
                      </a: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24874254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8792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smtClean="0"/>
              <a:t>5</a:t>
            </a:fld>
            <a:endParaRPr lang="en-US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913" y="136731"/>
            <a:ext cx="11622280" cy="6189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4303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smtClean="0"/>
              <a:t>6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181100" y="1349668"/>
            <a:ext cx="100395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ВЕБОМЕТРИЧНИЙ РЕЙТИНГ ФАКУЛЬТЕТІВ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0459495"/>
              </p:ext>
            </p:extLst>
          </p:nvPr>
        </p:nvGraphicFramePr>
        <p:xfrm>
          <a:off x="1181100" y="1952625"/>
          <a:ext cx="10039528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61474">
                  <a:extLst>
                    <a:ext uri="{9D8B030D-6E8A-4147-A177-3AD203B41FA5}">
                      <a16:colId xmlns:a16="http://schemas.microsoft.com/office/drawing/2014/main" val="1013192582"/>
                    </a:ext>
                  </a:extLst>
                </a:gridCol>
                <a:gridCol w="2178054">
                  <a:extLst>
                    <a:ext uri="{9D8B030D-6E8A-4147-A177-3AD203B41FA5}">
                      <a16:colId xmlns:a16="http://schemas.microsoft.com/office/drawing/2014/main" val="119084414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ФАКУЛЬТЕТ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Внесок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26673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Факультет комп’ютерних наук</a:t>
                      </a:r>
                      <a:endParaRPr lang="uk-UA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22,8 </a:t>
                      </a:r>
                      <a:r>
                        <a:rPr lang="ru-RU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997971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kern="1200" noProof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Факультет електронної та </a:t>
                      </a:r>
                      <a:r>
                        <a:rPr lang="uk-UA" sz="1800" kern="1200" noProof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біомедичної</a:t>
                      </a:r>
                      <a:r>
                        <a:rPr lang="uk-UA" sz="1800" kern="1200" noProof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інженерії</a:t>
                      </a:r>
                      <a:endParaRPr lang="uk-UA" sz="1800" kern="1200" noProof="0" dirty="0" smtClean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15,9 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657631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uk-UA" sz="1800" kern="1200" noProof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Факультет </a:t>
                      </a:r>
                      <a:r>
                        <a:rPr lang="uk-UA" sz="1800" kern="1200" noProof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інфокомунікацій</a:t>
                      </a:r>
                      <a:endParaRPr lang="uk-UA" sz="1800" kern="1200" noProof="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14,8 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402485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uk-UA" sz="1800" kern="1200" noProof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Факультет інформаційно-аналітичних технологій та менеджменту</a:t>
                      </a:r>
                      <a:endParaRPr lang="uk-UA" sz="1800" b="1" kern="1200" noProof="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14,7 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%</a:t>
                      </a:r>
                      <a:endParaRPr lang="ru-RU" sz="18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021301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uk-UA" sz="1800" kern="1200" noProof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Факультет комп’ютерної інженерії та управління</a:t>
                      </a:r>
                      <a:endParaRPr lang="uk-UA" sz="1800" kern="1200" noProof="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13,8 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262919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kern="1200" noProof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Факультет інформаційних </a:t>
                      </a:r>
                      <a:r>
                        <a:rPr lang="uk-UA" sz="1800" kern="1200" noProof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радіотехнологій</a:t>
                      </a:r>
                      <a:r>
                        <a:rPr lang="uk-UA" sz="1800" kern="1200" noProof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та технічного захисту інформації</a:t>
                      </a:r>
                      <a:endParaRPr lang="uk-UA" sz="1800" kern="1200" noProof="0" dirty="0" smtClean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11,3 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07480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uk-UA" sz="1800" kern="1200" noProof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Факультет автоматики і комп’ютеризованих технологій</a:t>
                      </a:r>
                      <a:endParaRPr lang="uk-UA" sz="1800" kern="1200" noProof="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6,7 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024911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5180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smtClean="0"/>
              <a:t>7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092196" y="246222"/>
            <a:ext cx="1054100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з 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й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більш високим внеском за показником «Сайти кафедр» –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ПМ –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25,8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</a:p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високим внеском за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показником «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Google Scholar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ІКІ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12,0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</a:p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високим внеском за показником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Scopus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WoS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ІКІ –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11,7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Топ 3 співробітників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найбільш високим внеском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абсолютними показниками блоку 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Scopus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»:</a:t>
            </a:r>
          </a:p>
          <a:p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Топ 3 співробітників з найбільш високим внеском за абсолютними показниками блоку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WoS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»: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Топ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співробітників з найбільш високим внеском за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абсолютними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показниками блоку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Google Scholar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»: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4639660"/>
              </p:ext>
            </p:extLst>
          </p:nvPr>
        </p:nvGraphicFramePr>
        <p:xfrm>
          <a:off x="1092199" y="1678038"/>
          <a:ext cx="105410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83247">
                  <a:extLst>
                    <a:ext uri="{9D8B030D-6E8A-4147-A177-3AD203B41FA5}">
                      <a16:colId xmlns:a16="http://schemas.microsoft.com/office/drawing/2014/main" val="1068010344"/>
                    </a:ext>
                  </a:extLst>
                </a:gridCol>
                <a:gridCol w="1392964">
                  <a:extLst>
                    <a:ext uri="{9D8B030D-6E8A-4147-A177-3AD203B41FA5}">
                      <a16:colId xmlns:a16="http://schemas.microsoft.com/office/drawing/2014/main" val="644230341"/>
                    </a:ext>
                  </a:extLst>
                </a:gridCol>
                <a:gridCol w="1648389">
                  <a:extLst>
                    <a:ext uri="{9D8B030D-6E8A-4147-A177-3AD203B41FA5}">
                      <a16:colId xmlns:a16="http://schemas.microsoft.com/office/drawing/2014/main" val="1936878550"/>
                    </a:ext>
                  </a:extLst>
                </a:gridCol>
                <a:gridCol w="2108200">
                  <a:extLst>
                    <a:ext uri="{9D8B030D-6E8A-4147-A177-3AD203B41FA5}">
                      <a16:colId xmlns:a16="http://schemas.microsoft.com/office/drawing/2014/main" val="3529778915"/>
                    </a:ext>
                  </a:extLst>
                </a:gridCol>
                <a:gridCol w="2108200">
                  <a:extLst>
                    <a:ext uri="{9D8B030D-6E8A-4147-A177-3AD203B41FA5}">
                      <a16:colId xmlns:a16="http://schemas.microsoft.com/office/drawing/2014/main" val="310912712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П.І.Б.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Кафедра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h-</a:t>
                      </a:r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ндекс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К-ть публікацій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К-ть цитувань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1527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Бодянський</a:t>
                      </a: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Євгеній</a:t>
                      </a: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Володимирович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</a:t>
                      </a:r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158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972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00147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Хаханов</a:t>
                      </a:r>
                      <a:r>
                        <a:rPr lang="ru-RU" sz="14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Володимир</a:t>
                      </a:r>
                      <a:r>
                        <a:rPr lang="ru-RU" sz="14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Іванович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28575" marB="28575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АПОТ</a:t>
                      </a:r>
                      <a:endParaRPr lang="ru-RU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177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379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8190605"/>
                  </a:ext>
                </a:extLst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808942"/>
              </p:ext>
            </p:extLst>
          </p:nvPr>
        </p:nvGraphicFramePr>
        <p:xfrm>
          <a:off x="1092199" y="4714605"/>
          <a:ext cx="10540998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13666">
                  <a:extLst>
                    <a:ext uri="{9D8B030D-6E8A-4147-A177-3AD203B41FA5}">
                      <a16:colId xmlns:a16="http://schemas.microsoft.com/office/drawing/2014/main" val="1068010344"/>
                    </a:ext>
                  </a:extLst>
                </a:gridCol>
                <a:gridCol w="3513666">
                  <a:extLst>
                    <a:ext uri="{9D8B030D-6E8A-4147-A177-3AD203B41FA5}">
                      <a16:colId xmlns:a16="http://schemas.microsoft.com/office/drawing/2014/main" val="644230341"/>
                    </a:ext>
                  </a:extLst>
                </a:gridCol>
                <a:gridCol w="3513666">
                  <a:extLst>
                    <a:ext uri="{9D8B030D-6E8A-4147-A177-3AD203B41FA5}">
                      <a16:colId xmlns:a16="http://schemas.microsoft.com/office/drawing/2014/main" val="310912712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П.І.Б.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Кафедра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К-ть цитувань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1527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Бодянський</a:t>
                      </a: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Євгеній</a:t>
                      </a: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Володимирович</a:t>
                      </a:r>
                      <a:endParaRPr lang="ru-RU" sz="1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ШІ</a:t>
                      </a:r>
                      <a:endParaRPr lang="ru-RU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4079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00147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Терзіян</a:t>
                      </a: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Ваган</a:t>
                      </a: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Якович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ШІ</a:t>
                      </a:r>
                      <a:endParaRPr lang="ru-RU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2569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81906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Лемешко </a:t>
                      </a:r>
                      <a:r>
                        <a:rPr lang="ru-RU" sz="14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Олександр</a:t>
                      </a:r>
                      <a:r>
                        <a:rPr lang="ru-RU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Віталійович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28575" marB="28575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ІКІ ім. В.В. </a:t>
                      </a:r>
                      <a:r>
                        <a:rPr lang="uk-UA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Поповського</a:t>
                      </a:r>
                      <a:endParaRPr lang="ru-RU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2318</a:t>
                      </a:r>
                    </a:p>
                  </a:txBody>
                  <a:tcPr marL="76200" marR="76200" marT="28575" marB="28575" anchor="ctr"/>
                </a:tc>
                <a:extLst>
                  <a:ext uri="{0D108BD9-81ED-4DB2-BD59-A6C34878D82A}">
                    <a16:rowId xmlns:a16="http://schemas.microsoft.com/office/drawing/2014/main" val="3550780181"/>
                  </a:ext>
                </a:extLst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3752690"/>
              </p:ext>
            </p:extLst>
          </p:nvPr>
        </p:nvGraphicFramePr>
        <p:xfrm>
          <a:off x="1092199" y="3061943"/>
          <a:ext cx="10540997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83248">
                  <a:extLst>
                    <a:ext uri="{9D8B030D-6E8A-4147-A177-3AD203B41FA5}">
                      <a16:colId xmlns:a16="http://schemas.microsoft.com/office/drawing/2014/main" val="1068010344"/>
                    </a:ext>
                  </a:extLst>
                </a:gridCol>
                <a:gridCol w="2259773">
                  <a:extLst>
                    <a:ext uri="{9D8B030D-6E8A-4147-A177-3AD203B41FA5}">
                      <a16:colId xmlns:a16="http://schemas.microsoft.com/office/drawing/2014/main" val="644230341"/>
                    </a:ext>
                  </a:extLst>
                </a:gridCol>
                <a:gridCol w="2498988">
                  <a:extLst>
                    <a:ext uri="{9D8B030D-6E8A-4147-A177-3AD203B41FA5}">
                      <a16:colId xmlns:a16="http://schemas.microsoft.com/office/drawing/2014/main" val="3529778915"/>
                    </a:ext>
                  </a:extLst>
                </a:gridCol>
                <a:gridCol w="2498988">
                  <a:extLst>
                    <a:ext uri="{9D8B030D-6E8A-4147-A177-3AD203B41FA5}">
                      <a16:colId xmlns:a16="http://schemas.microsoft.com/office/drawing/2014/main" val="310912712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П.І.Б.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Кафедра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К-ть публікацій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К-ть цитувань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1527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Нерух</a:t>
                      </a:r>
                      <a:r>
                        <a:rPr lang="ru-RU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Олександр</a:t>
                      </a:r>
                      <a:r>
                        <a:rPr lang="ru-RU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Георгійович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ВМ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uk-UA" sz="1800" kern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152</a:t>
                      </a:r>
                      <a:endParaRPr lang="ru-RU" sz="18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uk-UA" sz="1800" kern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285</a:t>
                      </a:r>
                      <a:endParaRPr lang="ru-RU" sz="18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00147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Бодянський</a:t>
                      </a: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Євгеній</a:t>
                      </a: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Володимирович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ШІ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109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455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81906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4109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етро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698</TotalTime>
  <Words>1486</Words>
  <Application>Microsoft Office PowerPoint</Application>
  <PresentationFormat>Широкоэкранный</PresentationFormat>
  <Paragraphs>967</Paragraphs>
  <Slides>7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Calibri</vt:lpstr>
      <vt:lpstr>Calibri Light</vt:lpstr>
      <vt:lpstr>Times New Roman</vt:lpstr>
      <vt:lpstr>Ретро</vt:lpstr>
      <vt:lpstr>Equation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Виталий Ткачёв</dc:creator>
  <cp:lastModifiedBy>Виталий Ткачёв</cp:lastModifiedBy>
  <cp:revision>56</cp:revision>
  <dcterms:created xsi:type="dcterms:W3CDTF">2021-03-29T04:29:59Z</dcterms:created>
  <dcterms:modified xsi:type="dcterms:W3CDTF">2021-09-28T10:02:30Z</dcterms:modified>
</cp:coreProperties>
</file>